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258" r:id="rId3"/>
    <p:sldId id="257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4" r:id="rId15"/>
    <p:sldId id="325" r:id="rId16"/>
    <p:sldId id="323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41" r:id="rId31"/>
    <p:sldId id="340" r:id="rId32"/>
    <p:sldId id="339" r:id="rId33"/>
    <p:sldId id="342" r:id="rId34"/>
    <p:sldId id="343" r:id="rId35"/>
    <p:sldId id="344" r:id="rId36"/>
    <p:sldId id="269" r:id="rId37"/>
    <p:sldId id="345" r:id="rId38"/>
    <p:sldId id="346" r:id="rId39"/>
  </p:sldIdLst>
  <p:sldSz cx="9144000" cy="5143500" type="screen16x9"/>
  <p:notesSz cx="6858000" cy="9144000"/>
  <p:embeddedFontLst>
    <p:embeddedFont>
      <p:font typeface="Livvic" pitchFamily="2" charset="0"/>
      <p:regular r:id="rId41"/>
      <p:bold r:id="rId42"/>
      <p:italic r:id="rId43"/>
      <p:boldItalic r:id="rId44"/>
    </p:embeddedFont>
    <p:embeddedFont>
      <p:font typeface="Oswald" panose="00000500000000000000" pitchFamily="2" charset="0"/>
      <p:regular r:id="rId45"/>
      <p:bold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6D0BB-8A88-454B-9C6A-89C9185B9946}">
  <a:tblStyle styleId="{5306D0BB-8A88-454B-9C6A-89C9185B9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6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8" r:id="rId4"/>
    <p:sldLayoutId id="2147483666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KỸ NGHỆ </a:t>
            </a:r>
            <a:br>
              <a:rPr lang="en" dirty="0"/>
            </a:br>
            <a:r>
              <a:rPr lang="en" dirty="0"/>
              <a:t>	   PHẦN MỀM</a:t>
            </a:r>
            <a:endParaRPr dirty="0"/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32051" y="3217649"/>
            <a:ext cx="3998584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Phần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mềm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quản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lý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khách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sạn</a:t>
            </a:r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8461B-944F-5771-7FB2-C1F79A191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040" y="686041"/>
            <a:ext cx="7890600" cy="3143400"/>
          </a:xfrm>
        </p:spPr>
        <p:txBody>
          <a:bodyPr/>
          <a:lstStyle/>
          <a:p>
            <a:pPr marL="381000" indent="-228600">
              <a:buAutoNum type="alphaLcPeriod" startAt="4"/>
            </a:pPr>
            <a:r>
              <a:rPr lang="en-US" dirty="0"/>
              <a:t>          </a:t>
            </a:r>
            <a:r>
              <a:rPr lang="vi-VN" dirty="0"/>
              <a:t>Yêu cầu lập hóa đơn thanh toán</a:t>
            </a:r>
            <a:endParaRPr lang="en-US" dirty="0"/>
          </a:p>
          <a:p>
            <a:pPr marL="381000" indent="-228600">
              <a:buAutoNum type="alphaLcPeriod" startAt="4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C2EAA-4B8B-0187-6021-81EBFEBF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65" y="1228506"/>
            <a:ext cx="7265464" cy="2429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63BB3-5150-527B-8A75-87F6C90C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68" y="3914994"/>
            <a:ext cx="7265464" cy="6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3779-B9F0-EDFD-FF88-AE73D7433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020" y="776783"/>
            <a:ext cx="7890600" cy="3143400"/>
          </a:xfrm>
        </p:spPr>
        <p:txBody>
          <a:bodyPr/>
          <a:lstStyle/>
          <a:p>
            <a:r>
              <a:rPr lang="en-US" dirty="0"/>
              <a:t>e.	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D1B7D-84A7-A6F0-E948-0246E11E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86" y="1664774"/>
            <a:ext cx="7314234" cy="16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53988-68CD-5377-A24A-ABB5B2087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f.	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QĐ6: Người dùng có thể thay đổi các quy định như sau: 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QĐ1: Thay đổi số lượng và đơn giá các loại phòng.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QĐ2: Thay đổi số lượng loại khách, số lượng khách tối đa trong phòng.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QĐ4: Thay đổi tỉ lệ phụ thu.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060" y="588319"/>
            <a:ext cx="7890600" cy="3143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3.     </a:t>
            </a:r>
            <a:r>
              <a:rPr lang="vi-VN" dirty="0"/>
              <a:t>Sơ đồ luồng dữ liệu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E9933-17EE-6AF1-E867-16E06DAC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86" y="3480009"/>
            <a:ext cx="7077876" cy="389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AAE36-9DC9-95CE-7D88-92C90EF8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62" y="1711564"/>
            <a:ext cx="70866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7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80199-4A3D-D8E2-A5EE-E2F85DE8E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511537"/>
            <a:ext cx="7890600" cy="3143400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pic>
        <p:nvPicPr>
          <p:cNvPr id="4" name="image73.png">
            <a:extLst>
              <a:ext uri="{FF2B5EF4-FFF2-40B4-BE49-F238E27FC236}">
                <a16:creationId xmlns:a16="http://schemas.microsoft.com/office/drawing/2014/main" id="{605CC2BF-C4A5-52E7-BA50-18DB39D4748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00200" y="933011"/>
            <a:ext cx="5943600" cy="36264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874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5907" y="1323899"/>
            <a:ext cx="5072363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luồng dữ liệu: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Phòng, Loại phòng, Đơn giá, Ghi chú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Danh sách các Loại phòng, danh sách các Đơn giá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D4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</a:t>
            </a:r>
          </a:p>
          <a:p>
            <a:endParaRPr lang="en-US" dirty="0"/>
          </a:p>
        </p:txBody>
      </p:sp>
      <p:pic>
        <p:nvPicPr>
          <p:cNvPr id="4" name="image73.png">
            <a:extLst>
              <a:ext uri="{FF2B5EF4-FFF2-40B4-BE49-F238E27FC236}">
                <a16:creationId xmlns:a16="http://schemas.microsoft.com/office/drawing/2014/main" id="{7D5BA480-14F2-DF5F-88C1-1E48D5C7166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8266" y="1275039"/>
            <a:ext cx="3747641" cy="2933995"/>
          </a:xfrm>
          <a:prstGeom prst="rect">
            <a:avLst/>
          </a:prstGeom>
          <a:ln/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005907" y="1049403"/>
            <a:ext cx="5072363" cy="429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toán: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Đọc D3 từ bộ nhớ phụ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Kiểm tra Loại phòng (D1) có thuộc danh sách các   Loại phòng (D3) hay không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Kiểm tra Đơn giá (D1) có thuộc danh sách các Đơn giá (D3) hay không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B6: Nếu không thỏa mãn các quy định trên thì tới B9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B7: Lưu D4 xuống bộ nhớ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B8: Xuất D5 ra máy in (nếu có yêu cầu)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B9: Đóng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B10: Kết thúc</a:t>
            </a:r>
          </a:p>
        </p:txBody>
      </p:sp>
    </p:spTree>
    <p:extLst>
      <p:ext uri="{BB962C8B-B14F-4D97-AF65-F5344CB8AC3E}">
        <p14:creationId xmlns:p14="http://schemas.microsoft.com/office/powerpoint/2010/main" val="94399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552600"/>
            <a:ext cx="7890600" cy="31434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9BEE0-D459-4362-916C-E03A949D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13" y="3520119"/>
            <a:ext cx="7204573" cy="402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30AF0-4E0C-C72C-6C8E-8B482BB0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53" y="1443037"/>
            <a:ext cx="7219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A4678-E335-6B85-7564-F4F062649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540494"/>
            <a:ext cx="7890600" cy="3143400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:</a:t>
            </a:r>
          </a:p>
        </p:txBody>
      </p:sp>
      <p:pic>
        <p:nvPicPr>
          <p:cNvPr id="4" name="image71.png">
            <a:extLst>
              <a:ext uri="{FF2B5EF4-FFF2-40B4-BE49-F238E27FC236}">
                <a16:creationId xmlns:a16="http://schemas.microsoft.com/office/drawing/2014/main" id="{BBE1E222-1597-2D94-EFD6-595D48C7E9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50181" y="942231"/>
            <a:ext cx="5943600" cy="36607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409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799" y="1000507"/>
            <a:ext cx="4942472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liệu: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Phòng, Ngày bắt đầu thuê, Khách hàng, Loại khách, CMND, Địa chỉ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 Không có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Danh sách các Loại khách, số khách tối đa trong mỗi phòng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D4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135799" y="1000507"/>
            <a:ext cx="5072363" cy="429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Đọc D3 từ bộ nhớ phụ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Kiểm tra Loại khách (D1) có thuộc danh sách các Loại khách (D3) hay không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Tính số khách hiện có của phòng (D1)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B6: Kiểm tra số khách của phòng (D1) có &lt; số khách tối đa?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B7: Nếu không thỏa mãn 1 trong các điều kiện trên thì đến B10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B8: Lưu D4 xuống bộ nhớ phụ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B9: Xuất D5 ra máy in (nếu có yêu cầu)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B10: Đóng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B11: Kết thúc</a:t>
            </a:r>
          </a:p>
        </p:txBody>
      </p:sp>
      <p:pic>
        <p:nvPicPr>
          <p:cNvPr id="6" name="image71.png">
            <a:extLst>
              <a:ext uri="{FF2B5EF4-FFF2-40B4-BE49-F238E27FC236}">
                <a16:creationId xmlns:a16="http://schemas.microsoft.com/office/drawing/2014/main" id="{62143492-E7C1-5EC7-2525-A90B06B51A2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5730" y="1199406"/>
            <a:ext cx="4113364" cy="32725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6377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552600"/>
            <a:ext cx="7890600" cy="31434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93BAE-43F3-BEBE-1974-BE98412E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07585"/>
            <a:ext cx="7684891" cy="17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THUYẾT TRÌNH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719600" y="179156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GIỚI THIỆU BÀI TOÁN</a:t>
            </a:r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3413550" y="1913650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XÁC ĐỊNH VÀ MÔ HÌNH HÓA YÊU CẦU PHẦN MỀM</a:t>
            </a:r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6107050" y="176199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THIẾT KẾ HỆ THỐNG</a:t>
            </a:r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THIẾT KẾ DỮ LIỆU</a:t>
            </a:r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THIẾT KẾ GIAO DIỆN</a:t>
            </a:r>
            <a:endParaRPr dirty="0"/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CÀI ĐẶT VÀ KIỂM THỬ</a:t>
            </a:r>
          </a:p>
        </p:txBody>
      </p:sp>
      <p:sp>
        <p:nvSpPr>
          <p:cNvPr id="725" name="Google Shape;725;p29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/>
      <p:bldP spid="709" grpId="0" build="p"/>
      <p:bldP spid="710" grpId="0"/>
      <p:bldP spid="712" grpId="0" build="p"/>
      <p:bldP spid="713" grpId="0"/>
      <p:bldP spid="715" grpId="0" build="p"/>
      <p:bldP spid="716" grpId="0"/>
      <p:bldP spid="718" grpId="0" build="p"/>
      <p:bldP spid="719" grpId="0"/>
      <p:bldP spid="721" grpId="0" build="p"/>
      <p:bldP spid="722" grpId="0"/>
      <p:bldP spid="724" grpId="0" build="p"/>
      <p:bldP spid="7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A4678-E335-6B85-7564-F4F062649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540494"/>
            <a:ext cx="7890600" cy="3143400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:</a:t>
            </a:r>
          </a:p>
        </p:txBody>
      </p:sp>
      <p:pic>
        <p:nvPicPr>
          <p:cNvPr id="5" name="image78.png">
            <a:extLst>
              <a:ext uri="{FF2B5EF4-FFF2-40B4-BE49-F238E27FC236}">
                <a16:creationId xmlns:a16="http://schemas.microsoft.com/office/drawing/2014/main" id="{BF89A351-8B83-B56A-1410-3CFF678C922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43038" y="1008906"/>
            <a:ext cx="5943600" cy="3594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364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524" y="1123879"/>
            <a:ext cx="4942472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Tiêu chuẩn tra cứu (phòng, loại phòng, đơn giá, tình trạng).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Danh sách phòng (phòng, loại phòng, đơn giá, tình trạng).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Danh sách các phòng (phòng, loại phòng, đơn giá, tình trạng) thỏa tiêu chuẩn tra cứu (D1).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D5.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221524" y="1123879"/>
            <a:ext cx="5072363" cy="429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Đọc D3 từ bộ nhớ phụ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Xuất D5 ra máy in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Trả D6 cho người dung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B6: Đóng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B7: Kết thúc.</a:t>
            </a:r>
          </a:p>
        </p:txBody>
      </p:sp>
      <p:pic>
        <p:nvPicPr>
          <p:cNvPr id="7" name="image78.png">
            <a:extLst>
              <a:ext uri="{FF2B5EF4-FFF2-40B4-BE49-F238E27FC236}">
                <a16:creationId xmlns:a16="http://schemas.microsoft.com/office/drawing/2014/main" id="{60E62E19-C270-1BA3-CC6D-642CFACBA32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9707" y="1237509"/>
            <a:ext cx="4209405" cy="29840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1260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552600"/>
            <a:ext cx="7890600" cy="31434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vi-VN" dirty="0"/>
              <a:t>lập hóa đơn thanh toán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59DA-246A-9F8A-A872-AD2224BA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8" y="3914994"/>
            <a:ext cx="7265464" cy="663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02ADF-AFF7-D0DE-F390-86CB6340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57312"/>
            <a:ext cx="7267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A4678-E335-6B85-7564-F4F062649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540494"/>
            <a:ext cx="7890600" cy="3143400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:</a:t>
            </a:r>
          </a:p>
        </p:txBody>
      </p:sp>
      <p:pic>
        <p:nvPicPr>
          <p:cNvPr id="4" name="image72.png">
            <a:extLst>
              <a:ext uri="{FF2B5EF4-FFF2-40B4-BE49-F238E27FC236}">
                <a16:creationId xmlns:a16="http://schemas.microsoft.com/office/drawing/2014/main" id="{EE75557D-66F5-D8CD-7B97-3E47BA7617C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1619" y="1005046"/>
            <a:ext cx="5943600" cy="36906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127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524" y="594107"/>
            <a:ext cx="4942472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Khách hàng, CMND, địa chỉ.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Khách hàng, loại khách, địa chỉ, phòng, ngày bắt đầu thuê, đơn giá tương ứng với khách hàng (trong D1).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D1, số ngày thuê và thành tiền.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D4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221524" y="193333"/>
            <a:ext cx="4690247" cy="482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dung.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Đọc D3 từ kho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Tính tổng số ngày thuê (ngày thanh toán – ngày bắt đầu thuê).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Đếm số lượng khách trong phòng.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B6: Kiểm tra số lượng khách trong phòng &lt;= 2?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B7: Nếu thỏa thì Tạm tính = Đơn giá x Số ngày thuê.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B8: Ngược lại, Tạm tính = Đơn giá x Số ngày thuê + Đơn giá x 25%.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B9: Kiểm tra xem trong phòng có người nước ngoài hay không?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B10: Nếu có, Thành tiền = Tạm tính x 1.5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B11: Nếu không, Thành tiền = Tạm tính.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B12: Lưu D4 xuống kho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B13: Xuất D5 ra máy in.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B14: Đóng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B15: Kết thúc.</a:t>
            </a:r>
          </a:p>
        </p:txBody>
      </p:sp>
      <p:pic>
        <p:nvPicPr>
          <p:cNvPr id="6" name="image72.png">
            <a:extLst>
              <a:ext uri="{FF2B5EF4-FFF2-40B4-BE49-F238E27FC236}">
                <a16:creationId xmlns:a16="http://schemas.microsoft.com/office/drawing/2014/main" id="{89D6D6E7-6387-A291-5240-B2936BF9EF6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9658" y="823617"/>
            <a:ext cx="4184628" cy="34363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6261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552600"/>
            <a:ext cx="7890600" cy="31434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FA12DF-FF53-D5D9-B8E4-1351219C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84" y="1798780"/>
            <a:ext cx="7072488" cy="15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9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A4678-E335-6B85-7564-F4F062649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540494"/>
            <a:ext cx="7890600" cy="3143400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:</a:t>
            </a:r>
          </a:p>
        </p:txBody>
      </p:sp>
      <p:pic>
        <p:nvPicPr>
          <p:cNvPr id="5" name="image70.png">
            <a:extLst>
              <a:ext uri="{FF2B5EF4-FFF2-40B4-BE49-F238E27FC236}">
                <a16:creationId xmlns:a16="http://schemas.microsoft.com/office/drawing/2014/main" id="{FCDC37D0-7A9A-E323-707E-684F018D52B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3050" y="1079659"/>
            <a:ext cx="5943600" cy="35985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88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0544" y="843726"/>
            <a:ext cx="4793456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Tháng, năm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Danh sách các phòng được thuê trong tháng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D1+ Thông tin các thống kê theo từng loại phòng được thuê trong tháng (doanh thu, tỷ lệ).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D4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D5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 có.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350544" y="843726"/>
            <a:ext cx="4690247" cy="482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Đọc D3 từ bộ nhớ phụ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Đếm số phòng được thuê theo từng loại phòng từ danh sách các phòng được thuê trong tháng (từ D3).  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Tính tỷ lệ theo từng loại phòng dựa vào doanh thu của từng loại phòng và tổng doanh thu của tất cả loại phòng.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B6: Lưu D4 xuống bộ nhớ phụ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B7: Xuất D5 ra máy in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B8: Trả D6 cho người dùng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B9: Đóng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B10: Kết thúc</a:t>
            </a:r>
          </a:p>
        </p:txBody>
      </p:sp>
      <p:pic>
        <p:nvPicPr>
          <p:cNvPr id="7" name="image70.png">
            <a:extLst>
              <a:ext uri="{FF2B5EF4-FFF2-40B4-BE49-F238E27FC236}">
                <a16:creationId xmlns:a16="http://schemas.microsoft.com/office/drawing/2014/main" id="{D4AE67DF-A055-BD17-212A-82C0F4FF41D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1444" y="958215"/>
            <a:ext cx="4229100" cy="29279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8823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366862"/>
            <a:ext cx="7890600" cy="31434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Thay đổi số lượng và đơn giá các loại phòng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image76.png">
            <a:extLst>
              <a:ext uri="{FF2B5EF4-FFF2-40B4-BE49-F238E27FC236}">
                <a16:creationId xmlns:a16="http://schemas.microsoft.com/office/drawing/2014/main" id="{25632866-53A9-89D5-FD20-20DC9A836E4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35944" y="1333818"/>
            <a:ext cx="5943600" cy="35902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248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0544" y="843726"/>
            <a:ext cx="4793456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Giá trị mới của thuộc tính cần thay đổi (Số lượng, đơn giá)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có.</a:t>
            </a:r>
          </a:p>
          <a:p>
            <a:pPr lvl="1">
              <a:spcBef>
                <a:spcPts val="600"/>
              </a:spcBef>
            </a:pPr>
            <a:endParaRPr lang="vi-V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350544" y="843726"/>
            <a:ext cx="4690247" cy="482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Lưu D4 xuống bộ nhớ phụ.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Đóng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Kết thúc.</a:t>
            </a:r>
          </a:p>
        </p:txBody>
      </p:sp>
      <p:pic>
        <p:nvPicPr>
          <p:cNvPr id="6" name="image76.png">
            <a:extLst>
              <a:ext uri="{FF2B5EF4-FFF2-40B4-BE49-F238E27FC236}">
                <a16:creationId xmlns:a16="http://schemas.microsoft.com/office/drawing/2014/main" id="{45EC2607-98A6-F6CA-A564-392D819A4B0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2880" y="1067265"/>
            <a:ext cx="4257675" cy="29661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0578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vi-VN" dirty="0"/>
              <a:t>. GIỚI THIỆU BÀI TOÁN</a:t>
            </a:r>
            <a:endParaRPr lang="en-US" dirty="0"/>
          </a:p>
        </p:txBody>
      </p:sp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720000" y="1293314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Một khách sạn cần tự động trong việc quản lý. Sau khi tìm hiểu đã thu thập được các thông tin như sau: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Quản lý khách hàng:</a:t>
            </a:r>
            <a:endParaRPr lang="en-US" dirty="0"/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Mỗi khách hàng của khách sạn đều được khách sạn quản lý những thông tin sau : </a:t>
            </a:r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Họ tên, loại khách (nội địa, nước ngoài), CMND, địa chỉ.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Quản lý phòng: </a:t>
            </a:r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Các phòng của khách sạn được quản lý dựa vào phòng số, loại phòng, giá cơ bản.</a:t>
            </a:r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Khách sạn gồm 3 loại phòng A, B, C tương ứng với giá như sau : 150.000đ, 170.000đ, 200.000đ.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Quản lý khách đăng ký thuê phòng: </a:t>
            </a:r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Tất cả thông tin đăng ký thuê phòng đều được quản lý dựa trên số đăng ký, họ tên khách đăng ký, số lượng khách, ngày bắt đầu thuê.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Quản lý khách trả phòng: </a:t>
            </a:r>
          </a:p>
          <a:p>
            <a:pPr marL="628650" lvl="1" indent="-171450"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dirty="0"/>
              <a:t>Dựa trên thông tin đăng ký thuê phòng, việc trả phòng được khách sạn quản lý các thông tin như sau : số phòng trả,họ tên người trả phòng, số ngày thuê. Nếu khách hàng muốn ở thêm thì tiến hành đăng ký lại. Bên cạnh đó, nhân viên khách sạn cần cập nhật lại tình trạng phòng.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/>
      <p:bldP spid="70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366862"/>
            <a:ext cx="7890600" cy="3143400"/>
          </a:xfrm>
        </p:spPr>
        <p:txBody>
          <a:bodyPr/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Thay đổi số lượng loại khách, số khách tối đa trong phòng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5" name="image69.png">
            <a:extLst>
              <a:ext uri="{FF2B5EF4-FFF2-40B4-BE49-F238E27FC236}">
                <a16:creationId xmlns:a16="http://schemas.microsoft.com/office/drawing/2014/main" id="{893131FC-5C59-6CBE-6E85-076ABCFFDB8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51128" y="1156503"/>
            <a:ext cx="5943600" cy="36201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7760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1080" y="1155783"/>
            <a:ext cx="4562837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Giá trị mới của thuộc tính cần thay đổi (Số lượng loại khách, số khách tối đa trong phòng)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có.</a:t>
            </a:r>
          </a:p>
          <a:p>
            <a:pPr lvl="1">
              <a:spcBef>
                <a:spcPts val="600"/>
              </a:spcBef>
            </a:pPr>
            <a:endParaRPr lang="vi-V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-19468" y="1148526"/>
            <a:ext cx="4392704" cy="229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Lưu D4 xuống bộ nhớ phụ.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Đóng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Kết thúc.</a:t>
            </a:r>
          </a:p>
          <a:p>
            <a:pPr lvl="1">
              <a:spcBef>
                <a:spcPts val="600"/>
              </a:spcBef>
            </a:pPr>
            <a:endParaRPr lang="vi-VN" dirty="0"/>
          </a:p>
        </p:txBody>
      </p:sp>
      <p:pic>
        <p:nvPicPr>
          <p:cNvPr id="7" name="image69.png">
            <a:extLst>
              <a:ext uri="{FF2B5EF4-FFF2-40B4-BE49-F238E27FC236}">
                <a16:creationId xmlns:a16="http://schemas.microsoft.com/office/drawing/2014/main" id="{04F20366-B0B6-D890-EEDB-672DE195CE5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71624" y="931759"/>
            <a:ext cx="4690246" cy="30559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2686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ABD9-2F47-DDF0-D000-A3A7721C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28" y="366862"/>
            <a:ext cx="7890600" cy="3143400"/>
          </a:xfrm>
        </p:spPr>
        <p:txBody>
          <a:bodyPr/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Thay đổi tỉ lệ phụ thu 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6" name="image77.png">
            <a:extLst>
              <a:ext uri="{FF2B5EF4-FFF2-40B4-BE49-F238E27FC236}">
                <a16:creationId xmlns:a16="http://schemas.microsoft.com/office/drawing/2014/main" id="{192421E6-080D-D458-E66F-9A574B3030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51128" y="1143168"/>
            <a:ext cx="5943600" cy="36334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0690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D443-2A1A-100B-5C06-D0FF651D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0544" y="843726"/>
            <a:ext cx="4793456" cy="42997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/>
              <a:t>Mô tả các luồng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D1: Giá trị mới của thuộc tính cần thay đổi (Tỉ lệ phụ thu)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D2: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D3: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D4: D1.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D5: Không có.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D6: Không có.</a:t>
            </a:r>
          </a:p>
          <a:p>
            <a:pPr lvl="1">
              <a:spcBef>
                <a:spcPts val="600"/>
              </a:spcBef>
            </a:pPr>
            <a:endParaRPr lang="vi-V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E45841-06FD-F3BE-4DBE-562A6B45AE94}"/>
              </a:ext>
            </a:extLst>
          </p:cNvPr>
          <p:cNvSpPr txBox="1">
            <a:spLocks/>
          </p:cNvSpPr>
          <p:nvPr/>
        </p:nvSpPr>
        <p:spPr>
          <a:xfrm>
            <a:off x="4350544" y="843726"/>
            <a:ext cx="4690247" cy="482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600"/>
              </a:spcBef>
            </a:pPr>
            <a:r>
              <a:rPr lang="vi-VN" dirty="0"/>
              <a:t>Thuật toán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B1: Nhận D1 từ người dùng.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B2: Kết nối cơ sở dữ liệu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B3: Lưu D4 xuống bộ nhớ phụ.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B4: Đóng kết nối cơ sở dữ liệu.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B5: Kết thúc.</a:t>
            </a:r>
          </a:p>
        </p:txBody>
      </p:sp>
      <p:pic>
        <p:nvPicPr>
          <p:cNvPr id="7" name="image77.png">
            <a:extLst>
              <a:ext uri="{FF2B5EF4-FFF2-40B4-BE49-F238E27FC236}">
                <a16:creationId xmlns:a16="http://schemas.microsoft.com/office/drawing/2014/main" id="{8EDC7A8F-F861-E58C-C32E-5F11F76302F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9514" y="1057444"/>
            <a:ext cx="4328191" cy="26787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179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3382-0F4E-DEE8-1A9A-D0FEEEEA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</p:spPr>
        <p:txBody>
          <a:bodyPr/>
          <a:lstStyle/>
          <a:p>
            <a:r>
              <a:rPr lang="en-US" dirty="0"/>
              <a:t>4. THIẾT KẾ DỮ LIỆU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4BB9-188E-B164-CC44-7CFA0AD2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1104849"/>
            <a:ext cx="6749143" cy="37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8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3382-0F4E-DEE8-1A9A-D0FEEEEA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</p:spPr>
        <p:txBody>
          <a:bodyPr/>
          <a:lstStyle/>
          <a:p>
            <a:r>
              <a:rPr lang="en-US" dirty="0"/>
              <a:t>5. THIẾT KẾ GIAO DIỆN</a:t>
            </a:r>
          </a:p>
        </p:txBody>
      </p:sp>
      <p:pic>
        <p:nvPicPr>
          <p:cNvPr id="3" name="3001106122088985756">
            <a:hlinkClick r:id="" action="ppaction://media"/>
            <a:extLst>
              <a:ext uri="{FF2B5EF4-FFF2-40B4-BE49-F238E27FC236}">
                <a16:creationId xmlns:a16="http://schemas.microsoft.com/office/drawing/2014/main" id="{6CD2A980-6944-3B22-0749-1165F8B96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171178" y="-22306"/>
            <a:ext cx="6801644" cy="51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48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951625" y="2011350"/>
            <a:ext cx="724075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</a:rPr>
              <a:t>6. CÀI ĐẶT VÀ KIỂM THỬ</a:t>
            </a:r>
            <a:endParaRPr lang="en" sz="5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806587288007803608">
            <a:hlinkClick r:id="" action="ppaction://media"/>
            <a:extLst>
              <a:ext uri="{FF2B5EF4-FFF2-40B4-BE49-F238E27FC236}">
                <a16:creationId xmlns:a16="http://schemas.microsoft.com/office/drawing/2014/main" id="{4598EF19-9EEB-7441-D3AF-A34BF2A03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E963F-9806-9B6A-30D4-CC194B38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5" y="13365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2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41C5E-7A44-86E9-6679-14216E983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12122"/>
            <a:ext cx="7890600" cy="3236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Quy trình quản lý: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Các nhân viên khách sạn lập danh mục các phòng hiện có trong khách sạn.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Khi có khách đăng ký thuê phòng thì cần nhập các thông tin bao gồm: số phòng thuê, ngày bắt đầu thuê, họ tên các khách hàng thuê, loại khách , CMND và địa chỉ khách thuê phòng.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Khi khách hàng trả phòng, nhan viên lập hóa đơn thanh toán dựa trên số ngày thuê phòng, đơn giá phòng và loại khách hàng.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Hàng tháng, nhân viên cần lập báo cáo doanh thu theo loại phòng.</a:t>
            </a:r>
          </a:p>
          <a:p>
            <a:pPr>
              <a:lnSpc>
                <a:spcPct val="150000"/>
              </a:lnSpc>
            </a:pPr>
            <a:r>
              <a:rPr lang="vi-VN" dirty="0"/>
              <a:t>Khi có những thay đổi về quy định của khách sạn thì cần cập nhật lại. Về cơ bản thì người dùng được thay đổi các quy định như sau 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QĐ1: thay đổi số lượng và đơn giá các loại phòng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QĐ2: thay đổi số lượng loại khách, số lượng khách tối đa trong phòng.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dirty="0"/>
              <a:t>QĐ4: thay đổi tỉ lệ phụ thu.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552B-4B37-A578-2ED2-50C25F0F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XÁC ĐỊNH VÀ MÔ HÌNH HÓA YÊU CẦU PHẦN MỀM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A3E1-F8DD-4594-759E-A9742781B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83318"/>
            <a:ext cx="7890600" cy="3143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vi-VN" dirty="0"/>
              <a:t>Phần mềm quản lý khách sạn hệ thống các yêu cầu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nghiệp vụ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tiến hóa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hiệu quả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tiện dụng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tương thích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bảo mật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an toàn</a:t>
            </a:r>
          </a:p>
          <a:p>
            <a:pPr lvl="1">
              <a:spcBef>
                <a:spcPts val="600"/>
              </a:spcBef>
            </a:pPr>
            <a:r>
              <a:rPr lang="vi-VN" dirty="0"/>
              <a:t>Các yêu cầu công nghệ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0F198-D4C4-217A-AABB-71707FEE4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510471"/>
            <a:ext cx="7890600" cy="3143400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2.   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  <a:p>
            <a:pPr lvl="1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D994D-9883-DA86-CE41-A62C60FA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9" y="1388090"/>
            <a:ext cx="7385002" cy="28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7ACB2-D6AC-A41E-5612-20823E601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790743"/>
            <a:ext cx="7890600" cy="3143400"/>
          </a:xfrm>
        </p:spPr>
        <p:txBody>
          <a:bodyPr/>
          <a:lstStyle/>
          <a:p>
            <a:r>
              <a:rPr lang="en-US" dirty="0"/>
              <a:t>a.	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AD50F-472D-F727-737C-ED71F2DD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2" y="1501460"/>
            <a:ext cx="7077875" cy="1550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640C8-9E33-1B87-41E1-4B6607D9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62" y="3298525"/>
            <a:ext cx="7077876" cy="3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88B1-82D1-1E2E-756E-1CEAB1FF6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39604"/>
            <a:ext cx="7890600" cy="3143400"/>
          </a:xfrm>
        </p:spPr>
        <p:txBody>
          <a:bodyPr/>
          <a:lstStyle/>
          <a:p>
            <a:r>
              <a:rPr lang="en-US" dirty="0"/>
              <a:t>b. 	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F1874-0CC1-D0DD-C5DD-8D1E8029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40" y="1661164"/>
            <a:ext cx="7214920" cy="1798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2EAFA-7DD7-06C7-7447-7B8511BD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27" y="3837525"/>
            <a:ext cx="7204573" cy="4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F8F03-2037-A5CE-C067-88F3311DD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700" y="727921"/>
            <a:ext cx="7890600" cy="3143400"/>
          </a:xfrm>
        </p:spPr>
        <p:txBody>
          <a:bodyPr/>
          <a:lstStyle/>
          <a:p>
            <a:r>
              <a:rPr lang="en-US" dirty="0"/>
              <a:t>c.	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950D5-2B17-6091-818D-922531B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00" y="1711780"/>
            <a:ext cx="7309382" cy="16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1958</Words>
  <Application>Microsoft Office PowerPoint</Application>
  <PresentationFormat>On-screen Show (16:9)</PresentationFormat>
  <Paragraphs>217</Paragraphs>
  <Slides>38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Livvic</vt:lpstr>
      <vt:lpstr>Roboto</vt:lpstr>
      <vt:lpstr>Arial</vt:lpstr>
      <vt:lpstr>Roboto Condensed Light</vt:lpstr>
      <vt:lpstr>Oswald</vt:lpstr>
      <vt:lpstr>Software Development Bussines Plan by Slidesgo</vt:lpstr>
      <vt:lpstr>KỸ NGHỆ      PHẦN MỀM</vt:lpstr>
      <vt:lpstr>NỘI DUNG THUYẾT TRÌNH</vt:lpstr>
      <vt:lpstr>1. GIỚI THIỆU BÀI TOÁN</vt:lpstr>
      <vt:lpstr>PowerPoint Presentation</vt:lpstr>
      <vt:lpstr>2. XÁC ĐỊNH VÀ MÔ HÌNH HÓA YÊU CẦU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THIẾT KẾ DỮ LIỆU</vt:lpstr>
      <vt:lpstr>5. THIẾT KẾ GIAO DIỆN</vt:lpstr>
      <vt:lpstr>6. CÀI ĐẶT VÀ KIỂM THỬ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KỸ NGHỆ      PHẦN MỀM</dc:title>
  <cp:lastModifiedBy>Hoàng Sỹ</cp:lastModifiedBy>
  <cp:revision>13</cp:revision>
  <dcterms:modified xsi:type="dcterms:W3CDTF">2022-06-10T13:37:56Z</dcterms:modified>
</cp:coreProperties>
</file>